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tags/tag52.xml" ContentType="application/vnd.openxmlformats-officedocument.presentationml.tags+xml"/>
  <Override PartName="/ppt/notesSlides/notesSlide142.xml" ContentType="application/vnd.openxmlformats-officedocument.presentationml.notesSlide+xml"/>
  <Override PartName="/ppt/tags/tag53.xml" ContentType="application/vnd.openxmlformats-officedocument.presentationml.tags+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tags/tag54.xml" ContentType="application/vnd.openxmlformats-officedocument.presentationml.tags+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98"/>
  </p:notesMasterIdLst>
  <p:sldIdLst>
    <p:sldId id="2076138295" r:id="rId8"/>
    <p:sldId id="2076138301" r:id="rId9"/>
    <p:sldId id="2076138387" r:id="rId10"/>
    <p:sldId id="2076138325" r:id="rId11"/>
    <p:sldId id="2076138467" r:id="rId12"/>
    <p:sldId id="275" r:id="rId13"/>
    <p:sldId id="296" r:id="rId14"/>
    <p:sldId id="276" r:id="rId15"/>
    <p:sldId id="277" r:id="rId16"/>
    <p:sldId id="278" r:id="rId17"/>
    <p:sldId id="280" r:id="rId18"/>
    <p:sldId id="2076138337" r:id="rId19"/>
    <p:sldId id="2076138493" r:id="rId20"/>
    <p:sldId id="2076138442" r:id="rId21"/>
    <p:sldId id="2076138326" r:id="rId22"/>
    <p:sldId id="10052" r:id="rId23"/>
    <p:sldId id="2076138478" r:id="rId24"/>
    <p:sldId id="2076138479" r:id="rId25"/>
    <p:sldId id="2076138480" r:id="rId26"/>
    <p:sldId id="2076137545" r:id="rId27"/>
    <p:sldId id="2076138333" r:id="rId28"/>
    <p:sldId id="2076138481" r:id="rId29"/>
    <p:sldId id="2076138327" r:id="rId30"/>
    <p:sldId id="2076137318" r:id="rId31"/>
    <p:sldId id="2076138345" r:id="rId32"/>
    <p:sldId id="2076138346" r:id="rId33"/>
    <p:sldId id="2076138392" r:id="rId34"/>
    <p:sldId id="2076138393" r:id="rId35"/>
    <p:sldId id="2076137543" r:id="rId36"/>
    <p:sldId id="2076138397" r:id="rId37"/>
    <p:sldId id="2076138396" r:id="rId38"/>
    <p:sldId id="2076137544" r:id="rId39"/>
    <p:sldId id="2076138399" r:id="rId40"/>
    <p:sldId id="2076138382" r:id="rId41"/>
    <p:sldId id="2076138383" r:id="rId42"/>
    <p:sldId id="2076138384" r:id="rId43"/>
    <p:sldId id="2076138441" r:id="rId44"/>
    <p:sldId id="2076138302" r:id="rId45"/>
    <p:sldId id="1370" r:id="rId46"/>
    <p:sldId id="1841" r:id="rId47"/>
    <p:sldId id="2076138328" r:id="rId48"/>
    <p:sldId id="2076137739" r:id="rId49"/>
    <p:sldId id="2076138331" r:id="rId50"/>
    <p:sldId id="2076138359" r:id="rId51"/>
    <p:sldId id="2076138307" r:id="rId52"/>
    <p:sldId id="2076138485" r:id="rId53"/>
    <p:sldId id="2076138310" r:id="rId54"/>
    <p:sldId id="2076138308" r:id="rId55"/>
    <p:sldId id="2449" r:id="rId56"/>
    <p:sldId id="2076137913" r:id="rId57"/>
    <p:sldId id="2076138309" r:id="rId58"/>
    <p:sldId id="2076138351" r:id="rId59"/>
    <p:sldId id="2076138349" r:id="rId60"/>
    <p:sldId id="2076138352" r:id="rId61"/>
    <p:sldId id="2076138348" r:id="rId62"/>
    <p:sldId id="2076138350" r:id="rId63"/>
    <p:sldId id="2076138314" r:id="rId64"/>
    <p:sldId id="2076138315" r:id="rId65"/>
    <p:sldId id="2076138473" r:id="rId66"/>
    <p:sldId id="2076138318" r:id="rId67"/>
    <p:sldId id="2076138319" r:id="rId68"/>
    <p:sldId id="2076138316" r:id="rId69"/>
    <p:sldId id="2076138317" r:id="rId70"/>
    <p:sldId id="2076138320" r:id="rId71"/>
    <p:sldId id="2076138321" r:id="rId72"/>
    <p:sldId id="2076138354" r:id="rId73"/>
    <p:sldId id="2076138355" r:id="rId74"/>
    <p:sldId id="2076138353" r:id="rId75"/>
    <p:sldId id="2076138486" r:id="rId76"/>
    <p:sldId id="2076138487" r:id="rId77"/>
    <p:sldId id="2076138488" r:id="rId78"/>
    <p:sldId id="2076138489" r:id="rId79"/>
    <p:sldId id="2076138491" r:id="rId80"/>
    <p:sldId id="2076138490" r:id="rId81"/>
    <p:sldId id="2076138322" r:id="rId82"/>
    <p:sldId id="2076138323" r:id="rId83"/>
    <p:sldId id="2076138482" r:id="rId84"/>
    <p:sldId id="2076138357" r:id="rId85"/>
    <p:sldId id="2076138414" r:id="rId86"/>
    <p:sldId id="2076138358" r:id="rId87"/>
    <p:sldId id="2076138356" r:id="rId88"/>
    <p:sldId id="2076138415" r:id="rId89"/>
    <p:sldId id="2076138416" r:id="rId90"/>
    <p:sldId id="2076138417" r:id="rId91"/>
    <p:sldId id="2076138483" r:id="rId92"/>
    <p:sldId id="2076138484" r:id="rId93"/>
    <p:sldId id="2076138468" r:id="rId94"/>
    <p:sldId id="2076138469" r:id="rId95"/>
    <p:sldId id="2076138470" r:id="rId96"/>
    <p:sldId id="2076138471" r:id="rId97"/>
    <p:sldId id="2452" r:id="rId98"/>
    <p:sldId id="2076138472" r:id="rId99"/>
    <p:sldId id="2076138449" r:id="rId100"/>
    <p:sldId id="2076138450" r:id="rId101"/>
    <p:sldId id="2076138451" r:id="rId102"/>
    <p:sldId id="2076138263" r:id="rId103"/>
    <p:sldId id="1385" r:id="rId104"/>
    <p:sldId id="2076138443" r:id="rId105"/>
    <p:sldId id="2076138444" r:id="rId106"/>
    <p:sldId id="2076138420" r:id="rId107"/>
    <p:sldId id="2076138421" r:id="rId108"/>
    <p:sldId id="2076138347" r:id="rId109"/>
    <p:sldId id="2076138413" r:id="rId110"/>
    <p:sldId id="2076138422" r:id="rId111"/>
    <p:sldId id="2076138423" r:id="rId112"/>
    <p:sldId id="281" r:id="rId113"/>
    <p:sldId id="2076137552" r:id="rId114"/>
    <p:sldId id="2076137551" r:id="rId115"/>
    <p:sldId id="2076138424" r:id="rId116"/>
    <p:sldId id="2076138425" r:id="rId117"/>
    <p:sldId id="2076138426" r:id="rId118"/>
    <p:sldId id="2076138427" r:id="rId119"/>
    <p:sldId id="2076138428" r:id="rId120"/>
    <p:sldId id="2076138369" r:id="rId121"/>
    <p:sldId id="2076138419" r:id="rId122"/>
    <p:sldId id="2076138429" r:id="rId123"/>
    <p:sldId id="2076138475" r:id="rId124"/>
    <p:sldId id="2076138430" r:id="rId125"/>
    <p:sldId id="2076138431" r:id="rId126"/>
    <p:sldId id="2076138492" r:id="rId127"/>
    <p:sldId id="2076138432" r:id="rId128"/>
    <p:sldId id="2076138433" r:id="rId129"/>
    <p:sldId id="2076138434" r:id="rId130"/>
    <p:sldId id="2076138435" r:id="rId131"/>
    <p:sldId id="2076138436" r:id="rId132"/>
    <p:sldId id="2076138368" r:id="rId133"/>
    <p:sldId id="2076137560" r:id="rId134"/>
    <p:sldId id="2076138474" r:id="rId135"/>
    <p:sldId id="2076137561" r:id="rId136"/>
    <p:sldId id="2076137562" r:id="rId137"/>
    <p:sldId id="2076137563" r:id="rId138"/>
    <p:sldId id="2076138437" r:id="rId139"/>
    <p:sldId id="2076138376" r:id="rId140"/>
    <p:sldId id="2076138379" r:id="rId141"/>
    <p:sldId id="2076138438" r:id="rId142"/>
    <p:sldId id="2076138404" r:id="rId143"/>
    <p:sldId id="2076138464" r:id="rId144"/>
    <p:sldId id="2076138465" r:id="rId145"/>
    <p:sldId id="2076138466" r:id="rId146"/>
    <p:sldId id="2076138371" r:id="rId147"/>
    <p:sldId id="2076138476" r:id="rId148"/>
    <p:sldId id="2076138377" r:id="rId149"/>
    <p:sldId id="2076138378" r:id="rId150"/>
    <p:sldId id="2076138439" r:id="rId151"/>
    <p:sldId id="2076138440" r:id="rId152"/>
    <p:sldId id="2076138375" r:id="rId153"/>
    <p:sldId id="2076138374" r:id="rId154"/>
    <p:sldId id="287" r:id="rId155"/>
    <p:sldId id="2076138373" r:id="rId156"/>
    <p:sldId id="2076138477" r:id="rId157"/>
    <p:sldId id="2076138401" r:id="rId158"/>
    <p:sldId id="2076138402" r:id="rId159"/>
    <p:sldId id="2076138494" r:id="rId160"/>
    <p:sldId id="2076138459" r:id="rId161"/>
    <p:sldId id="2076138405" r:id="rId162"/>
    <p:sldId id="2076138461" r:id="rId163"/>
    <p:sldId id="2076138460" r:id="rId164"/>
    <p:sldId id="2076138406" r:id="rId165"/>
    <p:sldId id="2076138409" r:id="rId166"/>
    <p:sldId id="2076138411" r:id="rId167"/>
    <p:sldId id="2076138407" r:id="rId168"/>
    <p:sldId id="2076138403" r:id="rId169"/>
    <p:sldId id="2076138463" r:id="rId170"/>
    <p:sldId id="2076138412" r:id="rId171"/>
    <p:sldId id="2076138408" r:id="rId172"/>
    <p:sldId id="2076138462" r:id="rId173"/>
    <p:sldId id="2076138452" r:id="rId174"/>
    <p:sldId id="2076138453" r:id="rId175"/>
    <p:sldId id="2076138454" r:id="rId176"/>
    <p:sldId id="2076138455" r:id="rId177"/>
    <p:sldId id="2076138456" r:id="rId178"/>
    <p:sldId id="2076138457" r:id="rId179"/>
    <p:sldId id="2076138446" r:id="rId180"/>
    <p:sldId id="2076138447" r:id="rId181"/>
    <p:sldId id="2076138448" r:id="rId182"/>
    <p:sldId id="2076138395" r:id="rId183"/>
    <p:sldId id="2076138445" r:id="rId184"/>
    <p:sldId id="2076138329" r:id="rId185"/>
    <p:sldId id="2076138298" r:id="rId186"/>
    <p:sldId id="2076138299" r:id="rId187"/>
    <p:sldId id="2076138300" r:id="rId188"/>
    <p:sldId id="2076138304" r:id="rId189"/>
    <p:sldId id="2076138236" r:id="rId190"/>
    <p:sldId id="2076138305" r:id="rId191"/>
    <p:sldId id="2076138418" r:id="rId192"/>
    <p:sldId id="2076138208" r:id="rId193"/>
    <p:sldId id="2076138271" r:id="rId194"/>
    <p:sldId id="2076138225" r:id="rId195"/>
    <p:sldId id="2076138270" r:id="rId196"/>
    <p:sldId id="2076138226"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076138467"/>
            <p14:sldId id="275"/>
            <p14:sldId id="296"/>
            <p14:sldId id="276"/>
            <p14:sldId id="277"/>
            <p14:sldId id="278"/>
            <p14:sldId id="280"/>
            <p14:sldId id="2076138337"/>
            <p14:sldId id="2076138493"/>
          </p14:sldIdLst>
        </p14:section>
        <p14:section name="Break" id="{9631F808-60CC-458B-B264-A4BB7B381995}">
          <p14:sldIdLst>
            <p14:sldId id="2076138442"/>
          </p14:sldIdLst>
        </p14:section>
        <p14:section name="Azure Security Center" id="{BFF7C075-151A-40DD-8A98-A2D7703C4139}">
          <p14:sldIdLst>
            <p14:sldId id="2076138326"/>
            <p14:sldId id="10052"/>
            <p14:sldId id="2076138478"/>
            <p14:sldId id="2076138479"/>
            <p14:sldId id="2076138480"/>
            <p14:sldId id="2076137545"/>
            <p14:sldId id="2076138333"/>
            <p14:sldId id="2076138481"/>
          </p14:sldIdLst>
        </p14:section>
        <p14:section name="Azure Defender" id="{196545E2-E7A9-4C67-8716-BDE39927BCF0}">
          <p14:sldIdLst>
            <p14:sldId id="2076138327"/>
            <p14:sldId id="2076137318"/>
            <p14:sldId id="2076138345"/>
            <p14:sldId id="2076138346"/>
          </p14:sldIdLst>
        </p14:section>
        <p14:section name="Azure Arc" id="{DA471BFA-E131-4559-9122-3F4B221D6516}">
          <p14:sldIdLst>
            <p14:sldId id="2076138392"/>
            <p14:sldId id="2076138393"/>
            <p14:sldId id="2076137543"/>
            <p14:sldId id="2076138397"/>
            <p14:sldId id="2076138396"/>
            <p14:sldId id="2076137544"/>
            <p14:sldId id="2076138399"/>
          </p14:sldIdLst>
        </p14:section>
        <p14:section name="Azure Lighthouse" id="{FC8D6DBA-3813-44AD-A7A2-BF56FEC0F752}">
          <p14:sldIdLst>
            <p14:sldId id="2076138382"/>
            <p14:sldId id="2076138383"/>
            <p14:sldId id="2076138384"/>
          </p14:sldIdLst>
        </p14:section>
        <p14:section name="Break" id="{886D63D4-6E91-4CF5-9678-2CF22AB2529E}">
          <p14:sldIdLst>
            <p14:sldId id="2076138441"/>
            <p14:sldId id="2076138302"/>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Azure Purview" id="{DEEB3752-AC7C-4F80-96BB-2578F0E31994}">
          <p14:sldIdLst>
            <p14:sldId id="2076138485"/>
          </p14:sldIdLst>
        </p14:section>
        <p14:section name="File Integrity" id="{D43137DB-7A7D-4D5E-8584-C56E6A2CBD72}">
          <p14:sldIdLst>
            <p14:sldId id="2076138310"/>
            <p14:sldId id="2076138308"/>
            <p14:sldId id="2449"/>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 id="2076138473"/>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Lst>
        </p14:section>
        <p14:section name="Network Map" id="{3DE12C7F-F3BA-46C4-B695-C6841C27BD44}">
          <p14:sldIdLst>
            <p14:sldId id="2076138320"/>
            <p14:sldId id="2076138321"/>
            <p14:sldId id="2076138354"/>
            <p14:sldId id="2076138355"/>
            <p14:sldId id="2076138353"/>
          </p14:sldIdLst>
        </p14:section>
        <p14:section name="Azure Policy" id="{CAF2A4B0-E440-4028-979E-D19F2F28F048}">
          <p14:sldIdLst>
            <p14:sldId id="2076138486"/>
            <p14:sldId id="2076138487"/>
            <p14:sldId id="2076138488"/>
            <p14:sldId id="2076138489"/>
            <p14:sldId id="2076138491"/>
            <p14:sldId id="2076138490"/>
          </p14:sldIdLst>
        </p14:section>
        <p14:section name="IoT Security" id="{866E7AD6-B12C-4972-8F28-0BA067E4729E}">
          <p14:sldIdLst>
            <p14:sldId id="2076138322"/>
            <p14:sldId id="2076138323"/>
            <p14:sldId id="2076138482"/>
            <p14:sldId id="2076138357"/>
            <p14:sldId id="2076138414"/>
            <p14:sldId id="2076138358"/>
            <p14:sldId id="2076138356"/>
            <p14:sldId id="2076138415"/>
            <p14:sldId id="2076138416"/>
            <p14:sldId id="2076138417"/>
            <p14:sldId id="2076138483"/>
            <p14:sldId id="2076138484"/>
          </p14:sldIdLst>
        </p14:section>
        <p14:section name="Recommendations" id="{CEF9A24C-D26E-4AAC-BB1E-C1BB44E1606D}">
          <p14:sldIdLst>
            <p14:sldId id="2076138468"/>
            <p14:sldId id="2076138469"/>
            <p14:sldId id="2076138470"/>
            <p14:sldId id="2076138471"/>
          </p14:sldIdLst>
        </p14:section>
        <p14:section name="Question" id="{8667E555-ECFA-4E34-8C0E-8A0B8EAF691E}">
          <p14:sldIdLst>
            <p14:sldId id="2452"/>
            <p14:sldId id="2076138472"/>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Long Break" id="{BA75260C-0D7A-403D-AA87-D9B6D80D3B7A}">
          <p14:sldIdLst>
            <p14:sldId id="2076138443"/>
            <p14:sldId id="2076138444"/>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19"/>
            <p14:sldId id="2076138429"/>
            <p14:sldId id="2076138475"/>
            <p14:sldId id="2076138430"/>
            <p14:sldId id="2076138431"/>
            <p14:sldId id="2076138492"/>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94"/>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196" Type="http://schemas.openxmlformats.org/officeDocument/2006/relationships/slide" Target="slides/slide189.xml"/><Relationship Id="rId200" Type="http://schemas.openxmlformats.org/officeDocument/2006/relationships/viewProps" Target="viewProp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slide" Target="slides/slide179.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slide" Target="slides/slide190.xml"/><Relationship Id="rId201" Type="http://schemas.openxmlformats.org/officeDocument/2006/relationships/theme" Target="theme/theme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notesMaster" Target="notesMasters/notesMaster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tableStyles" Target="tableStyle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190" Type="http://schemas.openxmlformats.org/officeDocument/2006/relationships/slide" Target="slides/slide183.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6/28/2021 8:48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0152388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149</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24</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9572278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157</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160</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25</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163</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166</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168</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169</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170</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171</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172</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174</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176</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179</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186</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187</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6/28/2021 8:48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726514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079239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2630519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8:48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5540152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32615421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1798464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11799156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8172259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Security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9520376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6950851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00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2109078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Azure Security Center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2912734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June 28,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June 28,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June 28,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June 28,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June 28,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June 28,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June 28,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June 28,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June 28,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June 28,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June 28,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Monday, June 28,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5.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65.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1.png"/><Relationship Id="rId1" Type="http://schemas.openxmlformats.org/officeDocument/2006/relationships/slideLayout" Target="../slideLayouts/slideLayout39.xml"/><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7.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3.xml"/><Relationship Id="rId1" Type="http://schemas.openxmlformats.org/officeDocument/2006/relationships/slideLayout" Target="../slideLayouts/slideLayout66.xml"/><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6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9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5.xml"/><Relationship Id="rId1" Type="http://schemas.openxmlformats.org/officeDocument/2006/relationships/slideLayout" Target="../slideLayouts/slideLayout66.xml"/><Relationship Id="rId5" Type="http://schemas.openxmlformats.org/officeDocument/2006/relationships/image" Target="../media/image122.png"/><Relationship Id="rId4" Type="http://schemas.openxmlformats.org/officeDocument/2006/relationships/image" Target="../media/image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6.xml"/><Relationship Id="rId1" Type="http://schemas.openxmlformats.org/officeDocument/2006/relationships/slideLayout" Target="../slideLayouts/slideLayout66.xml"/><Relationship Id="rId5" Type="http://schemas.openxmlformats.org/officeDocument/2006/relationships/image" Target="../media/image123.png"/><Relationship Id="rId4" Type="http://schemas.openxmlformats.org/officeDocument/2006/relationships/image" Target="../media/image91.png"/></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5.xml"/></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9.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5.xml"/></Relationships>
</file>

<file path=ppt/slides/_rels/slide1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0.xml"/><Relationship Id="rId1" Type="http://schemas.openxmlformats.org/officeDocument/2006/relationships/slideLayout" Target="../slideLayouts/slideLayout6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3.xml"/><Relationship Id="rId1" Type="http://schemas.openxmlformats.org/officeDocument/2006/relationships/slideLayout" Target="../slideLayouts/slideLayout66.xml"/><Relationship Id="rId4" Type="http://schemas.openxmlformats.org/officeDocument/2006/relationships/image" Target="../media/image131.png"/></Relationships>
</file>

<file path=ppt/slides/_rels/slide1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0.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5.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17.xml"/><Relationship Id="rId1" Type="http://schemas.openxmlformats.org/officeDocument/2006/relationships/slideLayout" Target="../slideLayouts/slideLayout66.xml"/><Relationship Id="rId4" Type="http://schemas.openxmlformats.org/officeDocument/2006/relationships/image" Target="../media/image1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8.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6.xml"/></Relationships>
</file>

<file path=ppt/slides/_rels/slide1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7.xml"/><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8.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9.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0.xml"/><Relationship Id="rId1" Type="http://schemas.openxmlformats.org/officeDocument/2006/relationships/slideLayout" Target="../slideLayouts/slideLayout66.xml"/><Relationship Id="rId4" Type="http://schemas.openxmlformats.org/officeDocument/2006/relationships/image" Target="../media/image144.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6.xml"/></Relationships>
</file>

<file path=ppt/slides/_rels/slide1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2.xml"/><Relationship Id="rId1" Type="http://schemas.openxmlformats.org/officeDocument/2006/relationships/slideLayout" Target="../slideLayouts/slideLayout6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4.xml"/><Relationship Id="rId1" Type="http://schemas.openxmlformats.org/officeDocument/2006/relationships/slideLayout" Target="../slideLayouts/slideLayout66.xml"/><Relationship Id="rId4" Type="http://schemas.openxmlformats.org/officeDocument/2006/relationships/image" Target="../media/image146.png"/></Relationships>
</file>

<file path=ppt/slides/_rels/slide169.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35.xml"/><Relationship Id="rId1" Type="http://schemas.openxmlformats.org/officeDocument/2006/relationships/slideLayout" Target="../slideLayouts/slideLayout66.xml"/><Relationship Id="rId4" Type="http://schemas.openxmlformats.org/officeDocument/2006/relationships/image" Target="../media/image14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8.xml"/><Relationship Id="rId1" Type="http://schemas.openxmlformats.org/officeDocument/2006/relationships/slideLayout" Target="../slideLayouts/slideLayout6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139.xml"/><Relationship Id="rId1" Type="http://schemas.openxmlformats.org/officeDocument/2006/relationships/slideLayout" Target="../slideLayouts/slideLayout66.xml"/></Relationships>
</file>

<file path=ppt/slides/_rels/slide175.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140.xml"/><Relationship Id="rId1" Type="http://schemas.openxmlformats.org/officeDocument/2006/relationships/slideLayout" Target="../slideLayouts/slideLayout66.xml"/></Relationships>
</file>

<file path=ppt/slides/_rels/slide176.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2.xml"/><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8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8.xml"/></Relationships>
</file>

<file path=ppt/slides/_rels/slide1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3.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svg"/><Relationship Id="rId2" Type="http://schemas.openxmlformats.org/officeDocument/2006/relationships/image" Target="../media/image156.png"/><Relationship Id="rId1" Type="http://schemas.openxmlformats.org/officeDocument/2006/relationships/slideLayout" Target="../slideLayouts/slideLayout48.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9.png"/><Relationship Id="rId10" Type="http://schemas.openxmlformats.org/officeDocument/2006/relationships/image" Target="../media/image164.sv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43.xml"/><Relationship Id="rId1" Type="http://schemas.openxmlformats.org/officeDocument/2006/relationships/slideLayout" Target="../slideLayouts/slideLayout47.xml"/></Relationships>
</file>

<file path=ppt/slides/_rels/slide18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44.xml"/><Relationship Id="rId1" Type="http://schemas.openxmlformats.org/officeDocument/2006/relationships/slideLayout" Target="../slideLayouts/slideLayout36.xml"/><Relationship Id="rId4" Type="http://schemas.openxmlformats.org/officeDocument/2006/relationships/image" Target="../media/image1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4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6.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66.xml"/><Relationship Id="rId5" Type="http://schemas.openxmlformats.org/officeDocument/2006/relationships/image" Target="../media/image62.jpe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80.webp"/><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66.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0E5-77A8-47EC-BAF2-E8126270B9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E5748-4BD7-45A8-BECB-F5CCACD909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00BCA0-BB21-4541-B216-CA2307B1EAA4}"/>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625646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222584" y="-33701"/>
            <a:ext cx="12479566" cy="6891701"/>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Queries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980605"/>
            <a:ext cx="4334034" cy="4979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hunting queries curated by Microsoft security experts.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Sentinel’s Hunting Queries is a differentiation point as compared to other SIEM solutions.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These queries help in the migration process as they reduce some of the work of migrating source queries.</a:t>
            </a:r>
          </a:p>
        </p:txBody>
      </p:sp>
      <p:pic>
        <p:nvPicPr>
          <p:cNvPr id="5" name="Picture 4">
            <a:extLst>
              <a:ext uri="{FF2B5EF4-FFF2-40B4-BE49-F238E27FC236}">
                <a16:creationId xmlns:a16="http://schemas.microsoft.com/office/drawing/2014/main" id="{218E9883-6034-4B49-8534-F86F192A99E0}"/>
              </a:ext>
            </a:extLst>
          </p:cNvPr>
          <p:cNvPicPr>
            <a:picLocks noChangeAspect="1"/>
          </p:cNvPicPr>
          <p:nvPr/>
        </p:nvPicPr>
        <p:blipFill>
          <a:blip r:embed="rId3"/>
          <a:stretch>
            <a:fillRect/>
          </a:stretch>
        </p:blipFill>
        <p:spPr>
          <a:xfrm>
            <a:off x="5233988" y="980605"/>
            <a:ext cx="5974865" cy="4262123"/>
          </a:xfrm>
          <a:prstGeom prst="rect">
            <a:avLst/>
          </a:prstGeom>
        </p:spPr>
      </p:pic>
    </p:spTree>
    <p:extLst>
      <p:ext uri="{BB962C8B-B14F-4D97-AF65-F5344CB8AC3E}">
        <p14:creationId xmlns:p14="http://schemas.microsoft.com/office/powerpoint/2010/main" val="336968194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Azure Security Center?</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1052559" cy="758022"/>
          </a:xfrm>
        </p:spPr>
        <p:txBody>
          <a:bodyPr/>
          <a:lstStyle/>
          <a:p>
            <a:r>
              <a:rPr lang="en-US" dirty="0"/>
              <a:t>Azure Defender + Azure Sentinel : Better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next two days will focus on how Azure Defender and Azure Sentinel through working together using other underlying products protect a customer’s infrastructure and business from threats.</a:t>
            </a:r>
          </a:p>
          <a:p>
            <a:pPr>
              <a:lnSpc>
                <a:spcPct val="100000"/>
              </a:lnSpc>
              <a:spcAft>
                <a:spcPts val="1000"/>
              </a:spcAft>
            </a:pPr>
            <a:endParaRPr lang="en-US" sz="1800" b="1" dirty="0"/>
          </a:p>
          <a:p>
            <a:pPr>
              <a:lnSpc>
                <a:spcPct val="100000"/>
              </a:lnSpc>
              <a:spcAft>
                <a:spcPts val="1000"/>
              </a:spcAft>
            </a:pPr>
            <a:r>
              <a:rPr lang="en-US" sz="1800" b="1" dirty="0"/>
              <a:t>Day 1: </a:t>
            </a:r>
          </a:p>
          <a:p>
            <a:pPr>
              <a:lnSpc>
                <a:spcPct val="100000"/>
              </a:lnSpc>
              <a:spcAft>
                <a:spcPts val="1000"/>
              </a:spcAft>
            </a:pPr>
            <a:r>
              <a:rPr lang="en-US" sz="1800" dirty="0"/>
              <a:t>A look at Azure Security Center, Azure Defender, Azure Arc, Azure Lighthouse, Azure Policy and IoT Security with activities and labs</a:t>
            </a:r>
          </a:p>
          <a:p>
            <a:pPr>
              <a:lnSpc>
                <a:spcPct val="100000"/>
              </a:lnSpc>
              <a:spcAft>
                <a:spcPts val="1000"/>
              </a:spcAft>
            </a:pPr>
            <a:r>
              <a:rPr lang="en-US" sz="1800" dirty="0"/>
              <a:t>A look at Azure Sentinel with activities and labs, specifically how to migrate from other SIEM systems.</a:t>
            </a:r>
          </a:p>
          <a:p>
            <a:pPr>
              <a:lnSpc>
                <a:spcPct val="100000"/>
              </a:lnSpc>
              <a:spcAft>
                <a:spcPts val="1000"/>
              </a:spcAft>
            </a:pPr>
            <a:r>
              <a:rPr lang="en-US" sz="1800" b="1" dirty="0"/>
              <a:t>Day 2:</a:t>
            </a:r>
          </a:p>
          <a:p>
            <a:pPr>
              <a:lnSpc>
                <a:spcPct val="100000"/>
              </a:lnSpc>
              <a:spcAft>
                <a:spcPts val="1000"/>
              </a:spcAft>
            </a:pPr>
            <a:r>
              <a:rPr lang="en-US" sz="1800" dirty="0"/>
              <a:t>How Azure Defender and Azure Sentinel utilize Log Analytics + Azure Automation to implement a highly efficient Security Operations Center with activities and labs.</a:t>
            </a:r>
          </a:p>
          <a:p>
            <a:pPr>
              <a:lnSpc>
                <a:spcPct val="100000"/>
              </a:lnSpc>
              <a:spcAft>
                <a:spcPts val="1000"/>
              </a:spcAft>
            </a:pPr>
            <a:endParaRPr lang="en-US" sz="1800" b="1" dirty="0"/>
          </a:p>
          <a:p>
            <a:pPr>
              <a:lnSpc>
                <a:spcPct val="100000"/>
              </a:lnSpc>
              <a:spcAft>
                <a:spcPts val="1000"/>
              </a:spcAft>
            </a:pPr>
            <a:r>
              <a:rPr lang="en-US" sz="1800" b="1" dirty="0"/>
              <a:t>Highlight: Respond to a real attack.</a:t>
            </a:r>
          </a:p>
        </p:txBody>
      </p:sp>
    </p:spTree>
    <p:extLst>
      <p:ext uri="{BB962C8B-B14F-4D97-AF65-F5344CB8AC3E}">
        <p14:creationId xmlns:p14="http://schemas.microsoft.com/office/powerpoint/2010/main" val="21211267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r>
              <a:rPr lang="en-US" sz="1800" dirty="0">
                <a:latin typeface="Segoe UI" panose="020B0502040204020203" pitchFamily="34" charset="0"/>
                <a:cs typeface="Segoe UI" panose="020B0502040204020203" pitchFamily="34" charset="0"/>
              </a:rPr>
              <a:t>, ArcSight</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Evaluating a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Customer’s should evaluate moving to a new SIEM based on the following: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Attack detection coverage</a:t>
            </a:r>
            <a:r>
              <a:rPr lang="en-US" sz="1800" dirty="0">
                <a:latin typeface="Segoe UI" panose="020B0502040204020203" pitchFamily="34" charset="0"/>
                <a:cs typeface="Segoe UI" panose="020B0502040204020203" pitchFamily="34" charset="0"/>
              </a:rPr>
              <a:t> : Compare how well each SIEM is able to detect the full range of attacks using MITRE ATT&amp;CK or a similar framework.</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Responsiveness</a:t>
            </a:r>
            <a:r>
              <a:rPr lang="en-US" sz="1800" dirty="0">
                <a:latin typeface="Segoe UI" panose="020B0502040204020203" pitchFamily="34" charset="0"/>
                <a:cs typeface="Segoe UI" panose="020B0502040204020203" pitchFamily="34" charset="0"/>
              </a:rPr>
              <a:t> : Measure the mean time to acknowledge (MTTA), which is the time between when an alert appeared in the SIEM and when the analyst first started working on it. This will likely be similar between any SIEMs.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remediate (MTTR)</a:t>
            </a:r>
            <a:r>
              <a:rPr lang="en-US" sz="1800" dirty="0">
                <a:latin typeface="Segoe UI" panose="020B0502040204020203" pitchFamily="34" charset="0"/>
                <a:cs typeface="Segoe UI" panose="020B0502040204020203" pitchFamily="34" charset="0"/>
              </a:rPr>
              <a:t> : Compare incidents investigated by each SIEM (with </a:t>
            </a:r>
            <a:r>
              <a:rPr lang="en-US" sz="1800" dirty="0" err="1">
                <a:latin typeface="Segoe UI" panose="020B0502040204020203" pitchFamily="34" charset="0"/>
                <a:cs typeface="Segoe UI" panose="020B0502040204020203" pitchFamily="34" charset="0"/>
              </a:rPr>
              <a:t>analystsat</a:t>
            </a:r>
            <a:r>
              <a:rPr lang="en-US" sz="1800" dirty="0">
                <a:latin typeface="Segoe UI" panose="020B0502040204020203" pitchFamily="34" charset="0"/>
                <a:cs typeface="Segoe UI" panose="020B0502040204020203" pitchFamily="34" charset="0"/>
              </a:rPr>
              <a:t> an equivalent skill level).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***Hunting speed and agility</a:t>
            </a:r>
            <a:r>
              <a:rPr lang="en-US" sz="1800" dirty="0">
                <a:latin typeface="Segoe UI" panose="020B0502040204020203" pitchFamily="34" charset="0"/>
                <a:cs typeface="Segoe UI" panose="020B0502040204020203" pitchFamily="34" charset="0"/>
              </a:rPr>
              <a:t> : Measure how fast your teams can hunt—starting from a fully formed hypothesis, to querying the data, to getting the results on each SIEM platform.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Capacity growth friction</a:t>
            </a:r>
            <a:r>
              <a:rPr lang="en-US" sz="1800" dirty="0">
                <a:latin typeface="Segoe UI" panose="020B0502040204020203" pitchFamily="34" charset="0"/>
                <a:cs typeface="Segoe UI" panose="020B0502040204020203" pitchFamily="34" charset="0"/>
              </a:rPr>
              <a:t> : Compare the level of difficulty in adding capacity as your cloud use grows. This is particularly important because cloud services and applications tend to generate more log data than traditional on-premises workloads.</a:t>
            </a:r>
          </a:p>
        </p:txBody>
      </p:sp>
    </p:spTree>
    <p:extLst>
      <p:ext uri="{BB962C8B-B14F-4D97-AF65-F5344CB8AC3E}">
        <p14:creationId xmlns:p14="http://schemas.microsoft.com/office/powerpoint/2010/main" val="377787873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Secure Score</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Regulatory compliance</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Defender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 the higher the score, the lower the identified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setup</a:t>
            </a:r>
            <a:r>
              <a:rPr lang="en-US" b="1" dirty="0">
                <a:solidFill>
                  <a:srgbClr val="B4A0FF"/>
                </a:solidFill>
                <a:latin typeface="Segoe UI"/>
              </a:rPr>
              <a:t> +</a:t>
            </a:r>
            <a:r>
              <a:rPr kumimoji="0" lang="en-US" sz="1800" b="1" i="0" u="none" strike="noStrike" kern="1200" cap="none" spc="0" normalizeH="0" baseline="0" noProof="0" dirty="0">
                <a:ln>
                  <a:noFill/>
                </a:ln>
                <a:solidFill>
                  <a:srgbClr val="B4A0FF"/>
                </a:solidFill>
                <a:effectLst/>
                <a:uLnTx/>
                <a:uFillTx/>
                <a:latin typeface="Segoe UI"/>
                <a:ea typeface="+mn-ea"/>
                <a:cs typeface="+mn-cs"/>
              </a:rPr>
              <a:t> deploy </a:t>
            </a:r>
            <a:r>
              <a:rPr lang="en-US" b="1" dirty="0">
                <a:solidFill>
                  <a:srgbClr val="B4A0FF"/>
                </a:solidFill>
                <a:latin typeface="Segoe UI"/>
              </a:rPr>
              <a:t>A</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zure</a:t>
            </a:r>
            <a:r>
              <a:rPr kumimoji="0" lang="en-US" sz="1800" b="1" i="0" u="none" strike="noStrike" kern="1200" cap="none" spc="0" normalizeH="0" baseline="0" noProof="0" dirty="0">
                <a:ln>
                  <a:noFill/>
                </a:ln>
                <a:solidFill>
                  <a:srgbClr val="B4A0FF"/>
                </a:solidFill>
                <a:effectLst/>
                <a:uLnTx/>
                <a:uFillTx/>
                <a:latin typeface="Segoe UI"/>
                <a:ea typeface="+mn-ea"/>
                <a:cs typeface="+mn-cs"/>
              </a:rPr>
              <a:t> </a:t>
            </a:r>
            <a:r>
              <a:rPr lang="en-US" b="1" dirty="0">
                <a:solidFill>
                  <a:srgbClr val="B4A0FF"/>
                </a:solidFill>
                <a:latin typeface="Segoe UI"/>
              </a:rPr>
              <a:t>D</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efender</a:t>
            </a:r>
            <a:r>
              <a:rPr kumimoji="0" lang="en-US" sz="1800" b="1" i="0" u="none" strike="noStrike" kern="1200" cap="none" spc="0" normalizeH="0" baseline="0" noProof="0" dirty="0">
                <a:ln>
                  <a:noFill/>
                </a:ln>
                <a:solidFill>
                  <a:srgbClr val="B4A0FF"/>
                </a:solidFill>
                <a:effectLst/>
                <a:uLnTx/>
                <a:uFillTx/>
                <a:latin typeface="Segoe UI"/>
                <a:ea typeface="+mn-ea"/>
                <a:cs typeface="+mn-cs"/>
              </a:rPr>
              <a:t> protections; setup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 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3"/>
          <a:stretch>
            <a:fillRect/>
          </a:stretch>
        </p:blipFill>
        <p:spPr>
          <a:xfrm>
            <a:off x="2770271" y="5163302"/>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4" name="Picture 3">
            <a:extLst>
              <a:ext uri="{FF2B5EF4-FFF2-40B4-BE49-F238E27FC236}">
                <a16:creationId xmlns:a16="http://schemas.microsoft.com/office/drawing/2014/main" id="{16E10E0C-56FA-4CEF-A55D-C20D7A0CE793}"/>
              </a:ext>
            </a:extLst>
          </p:cNvPr>
          <p:cNvPicPr>
            <a:picLocks noChangeAspect="1"/>
          </p:cNvPicPr>
          <p:nvPr/>
        </p:nvPicPr>
        <p:blipFill>
          <a:blip r:embed="rId3"/>
          <a:stretch>
            <a:fillRect/>
          </a:stretch>
        </p:blipFill>
        <p:spPr>
          <a:xfrm>
            <a:off x="994361" y="3234651"/>
            <a:ext cx="9809998" cy="2746799"/>
          </a:xfrm>
          <a:prstGeom prst="rect">
            <a:avLst/>
          </a:prstGeom>
        </p:spPr>
      </p:pic>
      <p:pic>
        <p:nvPicPr>
          <p:cNvPr id="7" name="Picture 6">
            <a:extLst>
              <a:ext uri="{FF2B5EF4-FFF2-40B4-BE49-F238E27FC236}">
                <a16:creationId xmlns:a16="http://schemas.microsoft.com/office/drawing/2014/main" id="{575297CF-FD83-4CE1-866C-2722F8E1A5F3}"/>
              </a:ext>
            </a:extLst>
          </p:cNvPr>
          <p:cNvPicPr>
            <a:picLocks noChangeAspect="1"/>
          </p:cNvPicPr>
          <p:nvPr/>
        </p:nvPicPr>
        <p:blipFill>
          <a:blip r:embed="rId4"/>
          <a:stretch>
            <a:fillRect/>
          </a:stretch>
        </p:blipFill>
        <p:spPr>
          <a:xfrm>
            <a:off x="480260" y="1223743"/>
            <a:ext cx="4457700" cy="581025"/>
          </a:xfrm>
          <a:prstGeom prst="rect">
            <a:avLst/>
          </a:prstGeom>
        </p:spPr>
      </p:pic>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5"/>
          <a:stretch>
            <a:fillRect/>
          </a:stretch>
        </p:blipFill>
        <p:spPr>
          <a:xfrm>
            <a:off x="5289382" y="1163774"/>
            <a:ext cx="5623260" cy="1414267"/>
          </a:xfrm>
          <a:prstGeom prst="rect">
            <a:avLst/>
          </a:prstGeom>
        </p:spPr>
      </p:pic>
    </p:spTree>
    <p:extLst>
      <p:ext uri="{BB962C8B-B14F-4D97-AF65-F5344CB8AC3E}">
        <p14:creationId xmlns:p14="http://schemas.microsoft.com/office/powerpoint/2010/main" val="6666679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Purview is a unified data governance service that helps you manage and govern your on-premises, multi-cloud, and software-as-a-service (SaaS) data. </a:t>
            </a:r>
          </a:p>
          <a:p>
            <a:pPr>
              <a:lnSpc>
                <a:spcPct val="100000"/>
              </a:lnSpc>
              <a:spcAft>
                <a:spcPts val="1000"/>
              </a:spcAft>
            </a:pPr>
            <a:r>
              <a:rPr lang="en-US" sz="1800" dirty="0"/>
              <a:t>Easily create a holistic, up-to-date map of your data landscape with automated data discovery, sensitive data classification, and 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endParaRPr lang="en-US" sz="1800" dirty="0"/>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spTree>
    <p:extLst>
      <p:ext uri="{BB962C8B-B14F-4D97-AF65-F5344CB8AC3E}">
        <p14:creationId xmlns:p14="http://schemas.microsoft.com/office/powerpoint/2010/main" val="20081883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pic>
        <p:nvPicPr>
          <p:cNvPr id="4" name="Picture 3">
            <a:extLst>
              <a:ext uri="{FF2B5EF4-FFF2-40B4-BE49-F238E27FC236}">
                <a16:creationId xmlns:a16="http://schemas.microsoft.com/office/drawing/2014/main" id="{E29A6BDA-7704-4626-868B-D00074AB3279}"/>
              </a:ext>
            </a:extLst>
          </p:cNvPr>
          <p:cNvPicPr>
            <a:picLocks noChangeAspect="1"/>
          </p:cNvPicPr>
          <p:nvPr/>
        </p:nvPicPr>
        <p:blipFill>
          <a:blip r:embed="rId3"/>
          <a:stretch>
            <a:fillRect/>
          </a:stretch>
        </p:blipFill>
        <p:spPr>
          <a:xfrm>
            <a:off x="872039" y="2189748"/>
            <a:ext cx="10086975" cy="3429000"/>
          </a:xfrm>
          <a:prstGeom prst="rect">
            <a:avLst/>
          </a:prstGeom>
        </p:spPr>
      </p:pic>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spTree>
    <p:extLst>
      <p:ext uri="{BB962C8B-B14F-4D97-AF65-F5344CB8AC3E}">
        <p14:creationId xmlns:p14="http://schemas.microsoft.com/office/powerpoint/2010/main" val="1990414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462681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F8-468F-4B99-BDF9-0F571D4F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0D7C3-5C89-4B5A-99D5-A16662BCE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8E5CBA-89AE-4118-B841-2A0FD0FB6444}"/>
              </a:ext>
            </a:extLst>
          </p:cNvPr>
          <p:cNvPicPr>
            <a:picLocks noChangeAspect="1"/>
          </p:cNvPicPr>
          <p:nvPr/>
        </p:nvPicPr>
        <p:blipFill>
          <a:blip r:embed="rId2"/>
          <a:stretch>
            <a:fillRect/>
          </a:stretch>
        </p:blipFill>
        <p:spPr>
          <a:xfrm>
            <a:off x="0" y="20196"/>
            <a:ext cx="12192000" cy="6817607"/>
          </a:xfrm>
          <a:prstGeom prst="rect">
            <a:avLst/>
          </a:prstGeom>
        </p:spPr>
      </p:pic>
    </p:spTree>
    <p:extLst>
      <p:ext uri="{BB962C8B-B14F-4D97-AF65-F5344CB8AC3E}">
        <p14:creationId xmlns:p14="http://schemas.microsoft.com/office/powerpoint/2010/main" val="4284235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C47-A76E-4BF9-9532-521FC78C8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28398E-1DDC-4C8D-BFFE-F10869C38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A52791-6363-44ED-8B1E-D7F2B59402E7}"/>
              </a:ext>
            </a:extLst>
          </p:cNvPr>
          <p:cNvPicPr>
            <a:picLocks noChangeAspect="1"/>
          </p:cNvPicPr>
          <p:nvPr/>
        </p:nvPicPr>
        <p:blipFill>
          <a:blip r:embed="rId2"/>
          <a:stretch>
            <a:fillRect/>
          </a:stretch>
        </p:blipFill>
        <p:spPr>
          <a:xfrm>
            <a:off x="0" y="65695"/>
            <a:ext cx="12192000" cy="6703891"/>
          </a:xfrm>
          <a:prstGeom prst="rect">
            <a:avLst/>
          </a:prstGeom>
        </p:spPr>
      </p:pic>
    </p:spTree>
    <p:extLst>
      <p:ext uri="{BB962C8B-B14F-4D97-AF65-F5344CB8AC3E}">
        <p14:creationId xmlns:p14="http://schemas.microsoft.com/office/powerpoint/2010/main" val="1483593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Azure Defender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Azure Defender for IoT is a separate Portal outside of the Azure Security Center.</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6F579-1A99-4BB7-AFBC-9CF1A65B48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11D93D-83D3-4A17-8662-ADCD25823DA9}"/>
              </a:ext>
            </a:extLst>
          </p:cNvPr>
          <p:cNvPicPr>
            <a:picLocks noChangeAspect="1"/>
          </p:cNvPicPr>
          <p:nvPr/>
        </p:nvPicPr>
        <p:blipFill>
          <a:blip r:embed="rId2"/>
          <a:stretch>
            <a:fillRect/>
          </a:stretch>
        </p:blipFill>
        <p:spPr>
          <a:xfrm>
            <a:off x="0" y="37443"/>
            <a:ext cx="12192000" cy="6783114"/>
          </a:xfrm>
          <a:prstGeom prst="rect">
            <a:avLst/>
          </a:prstGeom>
        </p:spPr>
      </p:pic>
    </p:spTree>
    <p:extLst>
      <p:ext uri="{BB962C8B-B14F-4D97-AF65-F5344CB8AC3E}">
        <p14:creationId xmlns:p14="http://schemas.microsoft.com/office/powerpoint/2010/main" val="641243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Azure Defender solutions will evaluate either the control or data plane of Azure or non-Azure resources and generate security recommendations based on that particular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9A29-37AD-4F55-9695-4646DBB73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5121E-26BC-435A-9365-9DBD52BED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90563E-1CF0-4246-9EA7-731B71A7C68C}"/>
              </a:ext>
            </a:extLst>
          </p:cNvPr>
          <p:cNvPicPr>
            <a:picLocks noChangeAspect="1"/>
          </p:cNvPicPr>
          <p:nvPr/>
        </p:nvPicPr>
        <p:blipFill>
          <a:blip r:embed="rId2"/>
          <a:stretch>
            <a:fillRect/>
          </a:stretch>
        </p:blipFill>
        <p:spPr>
          <a:xfrm>
            <a:off x="0" y="48823"/>
            <a:ext cx="12192000" cy="6760354"/>
          </a:xfrm>
          <a:prstGeom prst="rect">
            <a:avLst/>
          </a:prstGeom>
        </p:spPr>
      </p:pic>
    </p:spTree>
    <p:extLst>
      <p:ext uri="{BB962C8B-B14F-4D97-AF65-F5344CB8AC3E}">
        <p14:creationId xmlns:p14="http://schemas.microsoft.com/office/powerpoint/2010/main" val="4073976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33237482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apply </a:t>
            </a:r>
            <a:r>
              <a:rPr lang="en-US" b="1" dirty="0">
                <a:solidFill>
                  <a:srgbClr val="B4A0FF"/>
                </a:solidFill>
                <a:latin typeface="Segoe UI"/>
              </a:rPr>
              <a:t>Azure Defender features to a customer </a:t>
            </a:r>
            <a:r>
              <a:rPr lang="en-US" b="1" dirty="0" err="1">
                <a:solidFill>
                  <a:srgbClr val="B4A0FF"/>
                </a:solidFill>
                <a:latin typeface="Segoe UI"/>
              </a:rPr>
              <a:t>scenerio</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11336</TotalTime>
  <Words>11919</Words>
  <Application>Microsoft Office PowerPoint</Application>
  <PresentationFormat>Widescreen</PresentationFormat>
  <Paragraphs>1352</Paragraphs>
  <Slides>190</Slides>
  <Notes>145</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190</vt:i4>
      </vt:variant>
    </vt:vector>
  </HeadingPairs>
  <TitlesOfParts>
    <vt:vector size="209"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Why are we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Defender + Azure Sentinel : Better Together</vt:lpstr>
      <vt:lpstr>PowerPoint Presentation</vt:lpstr>
      <vt:lpstr>Azure Security Center</vt:lpstr>
      <vt:lpstr>Azure Security Center</vt:lpstr>
      <vt:lpstr>Secure Score</vt:lpstr>
      <vt:lpstr>Regulatory Compliance</vt:lpstr>
      <vt:lpstr>Firewall Manager</vt:lpstr>
      <vt:lpstr>PowerPoint Presentation</vt:lpstr>
      <vt:lpstr>Community Repository</vt:lpstr>
      <vt:lpstr>But let’s talk about…</vt:lpstr>
      <vt:lpstr>Azure Defender</vt:lpstr>
      <vt:lpstr>Azure Defender</vt:lpstr>
      <vt:lpstr>Azure Defender</vt:lpstr>
      <vt:lpstr>CSPM Philosophy </vt:lpstr>
      <vt:lpstr>Azure Arc</vt:lpstr>
      <vt:lpstr>Azure Arc</vt:lpstr>
      <vt:lpstr>PowerPoint Presentation</vt:lpstr>
      <vt:lpstr>Supported Service</vt:lpstr>
      <vt:lpstr>Azure Arc Architecture</vt:lpstr>
      <vt:lpstr>PowerPoint Presentation</vt:lpstr>
      <vt:lpstr>Azure Arc + Azure Security Center</vt:lpstr>
      <vt:lpstr>Azure Lighthouse</vt:lpstr>
      <vt:lpstr>Azure Lighthouse</vt:lpstr>
      <vt:lpstr>Azure Lighthouse Architecture</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Azure Purview</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Question…</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Azure Policy</vt:lpstr>
      <vt:lpstr>Azure Policy</vt:lpstr>
      <vt:lpstr>Policy Definitions</vt:lpstr>
      <vt:lpstr>Initiative Definitions</vt:lpstr>
      <vt:lpstr>Azure Defender + Azure Policy</vt:lpstr>
      <vt:lpstr>Azure Blueprints</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Azure Security Center + Security Agent</vt:lpstr>
      <vt:lpstr>Azure Sphere</vt:lpstr>
      <vt:lpstr>Security Baseline (IoT)</vt:lpstr>
      <vt:lpstr>Recommendations</vt:lpstr>
      <vt:lpstr>Recommendations</vt:lpstr>
      <vt:lpstr>Disable Recommendations</vt:lpstr>
      <vt:lpstr>Azure Policy</vt:lpstr>
      <vt:lpstr>Question…</vt:lpstr>
      <vt:lpstr>Question…</vt:lpstr>
      <vt:lpstr>Azure Security Center + Azure Defender – Case Studies</vt:lpstr>
      <vt:lpstr>Case Studies - NCR</vt:lpstr>
      <vt:lpstr>Case Studies - Centro Paula Souza</vt:lpstr>
      <vt:lpstr>DEMO: How to whiteboard designs</vt:lpstr>
      <vt:lpstr>Breakout Activity:  Azure Defender</vt:lpstr>
      <vt:lpstr>PowerPoint Presentation</vt:lpstr>
      <vt:lpstr>PowerPoint Presentation</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Logging - Focus on what’s important</vt:lpstr>
      <vt:lpstr>Azure Sentinel - Incidents</vt:lpstr>
      <vt:lpstr>Question…</vt:lpstr>
      <vt:lpstr>Azure Sentinel - Workbooks</vt:lpstr>
      <vt:lpstr>Azure Sentinel - Hunting</vt:lpstr>
      <vt:lpstr>Hunting Queries</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Evaluating a SIEM</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668</cp:revision>
  <dcterms:created xsi:type="dcterms:W3CDTF">2020-05-01T23:34:12Z</dcterms:created>
  <dcterms:modified xsi:type="dcterms:W3CDTF">2021-06-28T15:56:10Z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